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381" r:id="rId6"/>
    <p:sldId id="375" r:id="rId7"/>
    <p:sldId id="376" r:id="rId8"/>
    <p:sldId id="377" r:id="rId9"/>
    <p:sldId id="378" r:id="rId10"/>
    <p:sldId id="380" r:id="rId11"/>
  </p:sldIdLst>
  <p:sldSz cx="12192000" cy="6858000"/>
  <p:notesSz cx="6805613" cy="99393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C6063"/>
    <a:srgbClr val="990033"/>
    <a:srgbClr val="993366"/>
    <a:srgbClr val="CC0066"/>
    <a:srgbClr val="660033"/>
    <a:srgbClr val="CFE326"/>
    <a:srgbClr val="D5E9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89AD2E-8978-48FB-9684-AA2FCC4DC738}" v="963" dt="2019-04-05T03:00:03.8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4" autoAdjust="0"/>
    <p:restoredTop sz="84778" autoAdjust="0"/>
  </p:normalViewPr>
  <p:slideViewPr>
    <p:cSldViewPr snapToGrid="0" snapToObjects="1">
      <p:cViewPr varScale="1">
        <p:scale>
          <a:sx n="93" d="100"/>
          <a:sy n="93" d="100"/>
        </p:scale>
        <p:origin x="61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52C42C-4346-4D23-8289-1D15BD283DF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5492" tIns="47746" rIns="95492" bIns="47746" rtlCol="0"/>
          <a:lstStyle>
            <a:lvl1pPr algn="l" eaLnBrk="1" hangingPunct="1">
              <a:defRPr sz="13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EE36FE-1BB6-4B4F-821D-12F9F079CBD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5492" tIns="47746" rIns="95492" bIns="47746" rtlCol="0"/>
          <a:lstStyle>
            <a:lvl1pPr algn="r" eaLnBrk="1" hangingPunct="1">
              <a:defRPr sz="13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3483703C-B2A4-4DD5-9DF4-D399679BED81}" type="datetimeFigureOut">
              <a:rPr lang="en-AU"/>
              <a:pPr>
                <a:defRPr/>
              </a:pPr>
              <a:t>9/04/2019</a:t>
            </a:fld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EFC22D-E9DF-485C-89DA-638AD5C73C4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5492" tIns="47746" rIns="95492" bIns="47746" rtlCol="0" anchor="b"/>
          <a:lstStyle>
            <a:lvl1pPr algn="l" eaLnBrk="1" hangingPunct="1">
              <a:defRPr sz="13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D07599-7F76-4CC9-9745-E764D9BA3E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wrap="square" lIns="95492" tIns="47746" rIns="95492" bIns="4774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51F0CCDA-DAEF-4C76-8D21-8AFE087577D8}" type="slidenum">
              <a:rPr lang="en-AU" altLang="en-US"/>
              <a:pPr>
                <a:defRPr/>
              </a:pPr>
              <a:t>‹#›</a:t>
            </a:fld>
            <a:endParaRPr lang="en-AU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228B8CDF-561A-4AFC-BC4A-EDEF80603B2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92" tIns="47746" rIns="95492" bIns="4774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Calibri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AAB6B21F-88E3-466B-A6C1-A7965054CFD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92" tIns="47746" rIns="95492" bIns="4774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D82836B1-F59A-490B-8024-086AB37769B0}" type="datetime1">
              <a:rPr lang="en-US" altLang="en-US"/>
              <a:pPr>
                <a:defRPr/>
              </a:pPr>
              <a:t>4/9/2019</a:t>
            </a:fld>
            <a:endParaRPr lang="en-US" altLang="en-US" dirty="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42AFD0B-D2F0-49D7-B949-9516E7D5072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6125"/>
            <a:ext cx="6621463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D499885E-29DF-4C81-8AD5-690E577011D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3537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92" tIns="47746" rIns="95492" bIns="477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05DCCACD-8D1A-440D-9FA7-D18B4633C64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92" tIns="47746" rIns="95492" bIns="4774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Calibri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493403C0-9ABB-4E78-9830-EB380A3140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92" tIns="47746" rIns="95492" bIns="4774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0C6278F-FA3F-4084-A1E3-3B9ACC52D20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1" charset="0"/>
        <a:ea typeface="ＭＳ Ｐゴシック" pitchFamily="1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1" charset="0"/>
        <a:ea typeface="ＭＳ Ｐゴシック" pitchFamily="1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1" charset="0"/>
        <a:ea typeface="ＭＳ Ｐゴシック" pitchFamily="1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1" charset="0"/>
        <a:ea typeface="ＭＳ Ｐゴシック" pitchFamily="1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C5201EB6-114A-4702-BAD6-9B509673F41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" y="746125"/>
            <a:ext cx="6621463" cy="3725863"/>
          </a:xfrm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7BE19967-A8DE-4CCE-A657-A6039F0E97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AU" altLang="en-US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F8663EC5-3AD8-473E-9E52-78B4666C40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15963" indent="-2746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01725" indent="-2190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541463" indent="-2190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1982788" indent="-2190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439988" indent="-219075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897188" indent="-219075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354388" indent="-219075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11588" indent="-219075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09ABD9C-8707-4A87-8861-4784155BF89D}" type="slidenum">
              <a:rPr lang="en-US" altLang="en-US" sz="1300" smtClean="0"/>
              <a:pPr>
                <a:spcBef>
                  <a:spcPct val="0"/>
                </a:spcBef>
              </a:pPr>
              <a:t>1</a:t>
            </a:fld>
            <a:endParaRPr lang="en-US" altLang="en-US" sz="13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1463" cy="3725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C6278F-FA3F-4084-A1E3-3B9ACC52D20C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17518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acnc_pwrnt_swoosh_200dpi.png">
            <a:extLst>
              <a:ext uri="{FF2B5EF4-FFF2-40B4-BE49-F238E27FC236}">
                <a16:creationId xmlns:a16="http://schemas.microsoft.com/office/drawing/2014/main" id="{C3766B0E-6D91-4153-8380-45BD7BDD2D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600" y="2828926"/>
            <a:ext cx="6004984" cy="403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99D0C71-3E02-4DDB-BED0-2C3807AAE365}"/>
              </a:ext>
            </a:extLst>
          </p:cNvPr>
          <p:cNvSpPr/>
          <p:nvPr/>
        </p:nvSpPr>
        <p:spPr>
          <a:xfrm>
            <a:off x="10617200" y="-7938"/>
            <a:ext cx="1585384" cy="13700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6" name="Picture 21" descr="acnc_pwrnt_logo_200dpi.png">
            <a:extLst>
              <a:ext uri="{FF2B5EF4-FFF2-40B4-BE49-F238E27FC236}">
                <a16:creationId xmlns:a16="http://schemas.microsoft.com/office/drawing/2014/main" id="{90084C38-DD98-4408-B842-3E3314125A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185" y="649288"/>
            <a:ext cx="4610100" cy="9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8647" y="2827564"/>
            <a:ext cx="6367551" cy="1058838"/>
          </a:xfrm>
        </p:spPr>
        <p:txBody>
          <a:bodyPr anchor="t"/>
          <a:lstStyle>
            <a:lvl1pPr algn="l">
              <a:lnSpc>
                <a:spcPts val="3700"/>
              </a:lnSpc>
              <a:defRPr sz="4000" b="0" cap="all"/>
            </a:lvl1pPr>
          </a:lstStyle>
          <a:p>
            <a:r>
              <a:rPr lang="en-AU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8647" y="3886403"/>
            <a:ext cx="6367551" cy="973467"/>
          </a:xfrm>
        </p:spPr>
        <p:txBody>
          <a:bodyPr>
            <a:normAutofit/>
          </a:bodyPr>
          <a:lstStyle>
            <a:lvl1pPr marL="0" indent="0" algn="l">
              <a:lnSpc>
                <a:spcPts val="2900"/>
              </a:lnSpc>
              <a:buNone/>
              <a:defRPr sz="2600" baseline="0">
                <a:solidFill>
                  <a:srgbClr val="5C6063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388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968" y="54774"/>
            <a:ext cx="9776341" cy="1315701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3013" y="1600201"/>
            <a:ext cx="10639387" cy="4525963"/>
          </a:xfrm>
        </p:spPr>
        <p:txBody>
          <a:bodyPr/>
          <a:lstStyle>
            <a:lvl1pPr>
              <a:buClr>
                <a:srgbClr val="34BBBC"/>
              </a:buClr>
              <a:defRPr/>
            </a:lvl1pPr>
            <a:lvl2pPr>
              <a:buClr>
                <a:srgbClr val="34BBBC"/>
              </a:buClr>
              <a:defRPr/>
            </a:lvl2pPr>
            <a:lvl3pPr>
              <a:buClr>
                <a:srgbClr val="34BBBC"/>
              </a:buClr>
              <a:defRPr/>
            </a:lvl3pPr>
            <a:lvl4pPr>
              <a:buClr>
                <a:srgbClr val="34BBBC"/>
              </a:buClr>
              <a:defRPr/>
            </a:lvl4pPr>
            <a:lvl5pPr>
              <a:buClr>
                <a:srgbClr val="34BBBC"/>
              </a:buClr>
              <a:defRPr/>
            </a:lvl5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6A86488-B955-4465-998B-CA2C48FAF5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924985" y="6446839"/>
            <a:ext cx="1008803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PRESENTATION TITLE  </a:t>
            </a:r>
            <a:r>
              <a:rPr lang="en-US" altLang="en-US" dirty="0">
                <a:solidFill>
                  <a:srgbClr val="28A293"/>
                </a:solidFill>
              </a:rPr>
              <a:t>|</a:t>
            </a:r>
            <a:r>
              <a:rPr lang="en-US" altLang="en-US" dirty="0"/>
              <a:t>  DATE</a:t>
            </a:r>
          </a:p>
          <a:p>
            <a:pPr>
              <a:defRPr/>
            </a:pPr>
            <a:endParaRPr lang="en-US" alt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F49C604-6035-447E-8FA5-E7F59CBE54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A454A-9138-48D7-9F50-FD176C62EBC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883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593" y="54774"/>
            <a:ext cx="9779716" cy="1315701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593" y="1600201"/>
            <a:ext cx="508180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E2F1D100-3149-45FE-B039-44A50B5343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PRESENTATION TITLE  </a:t>
            </a:r>
            <a:r>
              <a:rPr lang="en-US" dirty="0">
                <a:solidFill>
                  <a:srgbClr val="28A293"/>
                </a:solidFill>
              </a:rPr>
              <a:t>|</a:t>
            </a:r>
            <a:r>
              <a:rPr lang="en-US" dirty="0"/>
              <a:t>  DATE</a:t>
            </a:r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24FCAF62-80FD-4EC1-B930-6B6472E5CC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652F4-389B-49D0-88F9-65D93FAEDE4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90799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013" y="273051"/>
            <a:ext cx="9546752" cy="952813"/>
          </a:xfrm>
        </p:spPr>
        <p:txBody>
          <a:bodyPr/>
          <a:lstStyle>
            <a:lvl1pPr algn="l">
              <a:defRPr sz="3000" b="0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3014" y="1587449"/>
            <a:ext cx="3677671" cy="4768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4762730" y="1587449"/>
            <a:ext cx="6819671" cy="47689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6A934A98-52A6-4A83-8C27-5BBEA88511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47519488-9668-49EA-94CE-CFC515EA81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50BC5-E780-4086-92D0-FBAB36513FD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67939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013" y="54774"/>
            <a:ext cx="9749296" cy="1315701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3013" y="1600201"/>
            <a:ext cx="10639387" cy="4525963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C2AFC14-D87B-48FD-9C73-D7D11D41E7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8A9BAA0-CC2F-4F2F-B57C-433C1FF560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21C47-324E-4381-A916-761FBE4E8EF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54901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32A66-E277-4710-B73D-ED36605DAC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ABCA4AC5-A386-43BF-9E9B-90886F913F7A}" type="datetime1">
              <a:rPr lang="en-US" altLang="en-US"/>
              <a:pPr>
                <a:defRPr/>
              </a:pPr>
              <a:t>4/9/2019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E4E9F-72D3-408D-8B0D-BF450A4D9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21F637-B9BB-4853-B771-3DF8ACBE2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3B170-A477-4911-AE8D-04C12FE99B5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29667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7670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follower_200.png">
            <a:extLst>
              <a:ext uri="{FF2B5EF4-FFF2-40B4-BE49-F238E27FC236}">
                <a16:creationId xmlns:a16="http://schemas.microsoft.com/office/drawing/2014/main" id="{A2288B76-892C-4A49-B539-68B733EC282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285" y="1"/>
            <a:ext cx="1500716" cy="12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4FC87D-4C01-40F7-9CEE-CD248B829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452" y="55563"/>
            <a:ext cx="9757833" cy="13144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AU" altLang="en-US"/>
              <a:t>THIS IS A PARAGRAPHS Slide </a:t>
            </a:r>
            <a:br>
              <a:rPr lang="en-AU" altLang="en-US"/>
            </a:br>
            <a:r>
              <a:rPr lang="en-AU" altLang="en-US"/>
              <a:t>with a two line title</a:t>
            </a:r>
            <a:endParaRPr lang="en-US" altLang="en-US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B6FC0EB9-7090-4256-8C8F-761BDE883A7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33451" y="1600201"/>
            <a:ext cx="10648949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text styles</a:t>
            </a:r>
          </a:p>
          <a:p>
            <a:pPr lvl="1"/>
            <a:r>
              <a:rPr lang="en-AU" altLang="en-US"/>
              <a:t>Second level</a:t>
            </a:r>
          </a:p>
          <a:p>
            <a:pPr lvl="2"/>
            <a:r>
              <a:rPr lang="en-AU" altLang="en-US"/>
              <a:t>Third level</a:t>
            </a:r>
          </a:p>
          <a:p>
            <a:pPr lvl="3"/>
            <a:r>
              <a:rPr lang="en-AU" altLang="en-US"/>
              <a:t>Fourth level</a:t>
            </a:r>
          </a:p>
          <a:p>
            <a:pPr lvl="4"/>
            <a:r>
              <a:rPr lang="en-AU" altLang="en-US"/>
              <a:t>Fifth level</a:t>
            </a: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50CBA-D958-4BDD-BED4-FFFD1246C8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1" y="6446839"/>
            <a:ext cx="1040341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8C94A0"/>
                </a:solidFill>
                <a:latin typeface="Calibri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en-US" altLang="en-US" dirty="0"/>
              <a:t>PRESENTATION TITLE  </a:t>
            </a:r>
            <a:r>
              <a:rPr lang="en-US" altLang="en-US" dirty="0">
                <a:solidFill>
                  <a:srgbClr val="28A293"/>
                </a:solidFill>
              </a:rPr>
              <a:t>|</a:t>
            </a:r>
            <a:r>
              <a:rPr lang="en-US" altLang="en-US" dirty="0"/>
              <a:t>  DATE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342E77-74DB-4E20-A3DA-39943713FE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13018" y="6446839"/>
            <a:ext cx="569383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8C94A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46B53CC-B857-4171-B8FC-892D65DADF4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E99708F-278E-495F-BC47-0AE2BE1A0E6B}"/>
              </a:ext>
            </a:extLst>
          </p:cNvPr>
          <p:cNvSpPr/>
          <p:nvPr/>
        </p:nvSpPr>
        <p:spPr>
          <a:xfrm>
            <a:off x="12551834" y="1803401"/>
            <a:ext cx="484717" cy="365125"/>
          </a:xfrm>
          <a:prstGeom prst="rect">
            <a:avLst/>
          </a:prstGeom>
          <a:solidFill>
            <a:srgbClr val="82C6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A7F0A80-CC3A-4AA3-9667-7DB19413C464}"/>
              </a:ext>
            </a:extLst>
          </p:cNvPr>
          <p:cNvSpPr/>
          <p:nvPr/>
        </p:nvSpPr>
        <p:spPr>
          <a:xfrm>
            <a:off x="12551834" y="2297114"/>
            <a:ext cx="484717" cy="365125"/>
          </a:xfrm>
          <a:prstGeom prst="rect">
            <a:avLst/>
          </a:prstGeom>
          <a:solidFill>
            <a:srgbClr val="CFE32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B7784ED-365C-4D6D-93A7-AC9EDE0E8923}"/>
              </a:ext>
            </a:extLst>
          </p:cNvPr>
          <p:cNvSpPr/>
          <p:nvPr/>
        </p:nvSpPr>
        <p:spPr>
          <a:xfrm>
            <a:off x="12551834" y="4273550"/>
            <a:ext cx="484717" cy="363538"/>
          </a:xfrm>
          <a:prstGeom prst="rect">
            <a:avLst/>
          </a:prstGeom>
          <a:solidFill>
            <a:srgbClr val="00B6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DD7784-1EB2-4CD6-A7C7-B116F33E9A9E}"/>
              </a:ext>
            </a:extLst>
          </p:cNvPr>
          <p:cNvSpPr/>
          <p:nvPr/>
        </p:nvSpPr>
        <p:spPr>
          <a:xfrm>
            <a:off x="12551834" y="3284539"/>
            <a:ext cx="484717" cy="365125"/>
          </a:xfrm>
          <a:prstGeom prst="rect">
            <a:avLst/>
          </a:prstGeom>
          <a:solidFill>
            <a:srgbClr val="006C9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7D09786-8F94-4BDE-8140-187D9A09BAB9}"/>
              </a:ext>
            </a:extLst>
          </p:cNvPr>
          <p:cNvSpPr/>
          <p:nvPr/>
        </p:nvSpPr>
        <p:spPr>
          <a:xfrm>
            <a:off x="12551834" y="2790826"/>
            <a:ext cx="484717" cy="365125"/>
          </a:xfrm>
          <a:prstGeom prst="rect">
            <a:avLst/>
          </a:prstGeom>
          <a:solidFill>
            <a:srgbClr val="029FE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115D314-E29B-466E-9C65-950FBCD15488}"/>
              </a:ext>
            </a:extLst>
          </p:cNvPr>
          <p:cNvSpPr/>
          <p:nvPr/>
        </p:nvSpPr>
        <p:spPr>
          <a:xfrm>
            <a:off x="12551834" y="3778251"/>
            <a:ext cx="484717" cy="365125"/>
          </a:xfrm>
          <a:prstGeom prst="rect">
            <a:avLst/>
          </a:prstGeom>
          <a:solidFill>
            <a:srgbClr val="2646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29D40EE-0DF5-402B-BEE5-4DACA700221E}"/>
              </a:ext>
            </a:extLst>
          </p:cNvPr>
          <p:cNvSpPr/>
          <p:nvPr/>
        </p:nvSpPr>
        <p:spPr>
          <a:xfrm>
            <a:off x="12551834" y="4767264"/>
            <a:ext cx="484717" cy="363537"/>
          </a:xfrm>
          <a:prstGeom prst="rect">
            <a:avLst/>
          </a:prstGeom>
          <a:solidFill>
            <a:srgbClr val="02918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56D2D40-A2BB-4777-8576-323851CCABFA}"/>
              </a:ext>
            </a:extLst>
          </p:cNvPr>
          <p:cNvSpPr/>
          <p:nvPr/>
        </p:nvSpPr>
        <p:spPr>
          <a:xfrm>
            <a:off x="12551834" y="1293814"/>
            <a:ext cx="484717" cy="365125"/>
          </a:xfrm>
          <a:prstGeom prst="rect">
            <a:avLst/>
          </a:prstGeom>
          <a:solidFill>
            <a:srgbClr val="2CAD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</p:sldLayoutIdLst>
  <p:txStyles>
    <p:titleStyle>
      <a:lvl1pPr algn="l" defTabSz="457200" rtl="0" eaLnBrk="0" fontAlgn="base" hangingPunct="0">
        <a:lnSpc>
          <a:spcPts val="3300"/>
        </a:lnSpc>
        <a:spcBef>
          <a:spcPct val="0"/>
        </a:spcBef>
        <a:spcAft>
          <a:spcPct val="0"/>
        </a:spcAft>
        <a:defRPr sz="3200" kern="1200" cap="all">
          <a:solidFill>
            <a:srgbClr val="03B7AE"/>
          </a:solidFill>
          <a:latin typeface="Arial Narrow"/>
          <a:ea typeface="ＭＳ Ｐゴシック" pitchFamily="1" charset="-128"/>
          <a:cs typeface="Arial Narrow"/>
        </a:defRPr>
      </a:lvl1pPr>
      <a:lvl2pPr algn="l" defTabSz="457200" rtl="0" eaLnBrk="0" fontAlgn="base" hangingPunct="0">
        <a:lnSpc>
          <a:spcPts val="3300"/>
        </a:lnSpc>
        <a:spcBef>
          <a:spcPct val="0"/>
        </a:spcBef>
        <a:spcAft>
          <a:spcPct val="0"/>
        </a:spcAft>
        <a:defRPr sz="3200">
          <a:solidFill>
            <a:srgbClr val="03B7AE"/>
          </a:solidFill>
          <a:latin typeface="Arial Narrow" pitchFamily="1" charset="0"/>
          <a:ea typeface="ＭＳ Ｐゴシック" pitchFamily="1" charset="-128"/>
          <a:cs typeface="Arial Narrow" pitchFamily="34" charset="0"/>
        </a:defRPr>
      </a:lvl2pPr>
      <a:lvl3pPr algn="l" defTabSz="457200" rtl="0" eaLnBrk="0" fontAlgn="base" hangingPunct="0">
        <a:lnSpc>
          <a:spcPts val="3300"/>
        </a:lnSpc>
        <a:spcBef>
          <a:spcPct val="0"/>
        </a:spcBef>
        <a:spcAft>
          <a:spcPct val="0"/>
        </a:spcAft>
        <a:defRPr sz="3200">
          <a:solidFill>
            <a:srgbClr val="03B7AE"/>
          </a:solidFill>
          <a:latin typeface="Arial Narrow" pitchFamily="1" charset="0"/>
          <a:ea typeface="ＭＳ Ｐゴシック" pitchFamily="1" charset="-128"/>
          <a:cs typeface="Arial Narrow" pitchFamily="34" charset="0"/>
        </a:defRPr>
      </a:lvl3pPr>
      <a:lvl4pPr algn="l" defTabSz="457200" rtl="0" eaLnBrk="0" fontAlgn="base" hangingPunct="0">
        <a:lnSpc>
          <a:spcPts val="3300"/>
        </a:lnSpc>
        <a:spcBef>
          <a:spcPct val="0"/>
        </a:spcBef>
        <a:spcAft>
          <a:spcPct val="0"/>
        </a:spcAft>
        <a:defRPr sz="3200">
          <a:solidFill>
            <a:srgbClr val="03B7AE"/>
          </a:solidFill>
          <a:latin typeface="Arial Narrow" pitchFamily="1" charset="0"/>
          <a:ea typeface="ＭＳ Ｐゴシック" pitchFamily="1" charset="-128"/>
          <a:cs typeface="Arial Narrow" pitchFamily="34" charset="0"/>
        </a:defRPr>
      </a:lvl4pPr>
      <a:lvl5pPr algn="l" defTabSz="457200" rtl="0" eaLnBrk="0" fontAlgn="base" hangingPunct="0">
        <a:lnSpc>
          <a:spcPts val="3300"/>
        </a:lnSpc>
        <a:spcBef>
          <a:spcPct val="0"/>
        </a:spcBef>
        <a:spcAft>
          <a:spcPct val="0"/>
        </a:spcAft>
        <a:defRPr sz="3200">
          <a:solidFill>
            <a:srgbClr val="03B7AE"/>
          </a:solidFill>
          <a:latin typeface="Arial Narrow" pitchFamily="1" charset="0"/>
          <a:ea typeface="ＭＳ Ｐゴシック" pitchFamily="1" charset="-128"/>
          <a:cs typeface="Arial Narrow" pitchFamily="34" charset="0"/>
        </a:defRPr>
      </a:lvl5pPr>
      <a:lvl6pPr marL="457200" algn="l" defTabSz="457200" rtl="0" fontAlgn="base">
        <a:lnSpc>
          <a:spcPts val="3300"/>
        </a:lnSpc>
        <a:spcBef>
          <a:spcPct val="0"/>
        </a:spcBef>
        <a:spcAft>
          <a:spcPct val="0"/>
        </a:spcAft>
        <a:defRPr sz="3200">
          <a:solidFill>
            <a:srgbClr val="03B7AE"/>
          </a:solidFill>
          <a:latin typeface="Arial Narrow" pitchFamily="1" charset="0"/>
          <a:ea typeface="ＭＳ Ｐゴシック" pitchFamily="1" charset="-128"/>
        </a:defRPr>
      </a:lvl6pPr>
      <a:lvl7pPr marL="914400" algn="l" defTabSz="457200" rtl="0" fontAlgn="base">
        <a:lnSpc>
          <a:spcPts val="3300"/>
        </a:lnSpc>
        <a:spcBef>
          <a:spcPct val="0"/>
        </a:spcBef>
        <a:spcAft>
          <a:spcPct val="0"/>
        </a:spcAft>
        <a:defRPr sz="3200">
          <a:solidFill>
            <a:srgbClr val="03B7AE"/>
          </a:solidFill>
          <a:latin typeface="Arial Narrow" pitchFamily="1" charset="0"/>
          <a:ea typeface="ＭＳ Ｐゴシック" pitchFamily="1" charset="-128"/>
        </a:defRPr>
      </a:lvl7pPr>
      <a:lvl8pPr marL="1371600" algn="l" defTabSz="457200" rtl="0" fontAlgn="base">
        <a:lnSpc>
          <a:spcPts val="3300"/>
        </a:lnSpc>
        <a:spcBef>
          <a:spcPct val="0"/>
        </a:spcBef>
        <a:spcAft>
          <a:spcPct val="0"/>
        </a:spcAft>
        <a:defRPr sz="3200">
          <a:solidFill>
            <a:srgbClr val="03B7AE"/>
          </a:solidFill>
          <a:latin typeface="Arial Narrow" pitchFamily="1" charset="0"/>
          <a:ea typeface="ＭＳ Ｐゴシック" pitchFamily="1" charset="-128"/>
        </a:defRPr>
      </a:lvl8pPr>
      <a:lvl9pPr marL="1828800" algn="l" defTabSz="457200" rtl="0" fontAlgn="base">
        <a:lnSpc>
          <a:spcPts val="3300"/>
        </a:lnSpc>
        <a:spcBef>
          <a:spcPct val="0"/>
        </a:spcBef>
        <a:spcAft>
          <a:spcPct val="0"/>
        </a:spcAft>
        <a:defRPr sz="3200">
          <a:solidFill>
            <a:srgbClr val="03B7AE"/>
          </a:solidFill>
          <a:latin typeface="Arial Narrow" pitchFamily="1" charset="0"/>
          <a:ea typeface="ＭＳ Ｐゴシック" pitchFamily="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34BBBC"/>
        </a:buClr>
        <a:buFont typeface="Arial" panose="020B0604020202020204" pitchFamily="34" charset="0"/>
        <a:buChar char="•"/>
        <a:defRPr sz="2800" kern="1200">
          <a:solidFill>
            <a:srgbClr val="5C6063"/>
          </a:solidFill>
          <a:latin typeface="Arial"/>
          <a:ea typeface="ＭＳ Ｐゴシック" pitchFamily="1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34BBBC"/>
        </a:buClr>
        <a:buFont typeface="Arial" panose="020B0604020202020204" pitchFamily="34" charset="0"/>
        <a:buChar char="–"/>
        <a:defRPr sz="2400" kern="1200">
          <a:solidFill>
            <a:srgbClr val="5C6063"/>
          </a:solidFill>
          <a:latin typeface="Arial"/>
          <a:ea typeface="ＭＳ Ｐゴシック" pitchFamily="1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34BBBC"/>
        </a:buClr>
        <a:buFont typeface="Arial" panose="020B0604020202020204" pitchFamily="34" charset="0"/>
        <a:buChar char="•"/>
        <a:defRPr sz="2000" kern="1200">
          <a:solidFill>
            <a:srgbClr val="5C6063"/>
          </a:solidFill>
          <a:latin typeface="Arial"/>
          <a:ea typeface="ＭＳ Ｐゴシック" pitchFamily="1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34BBBC"/>
        </a:buClr>
        <a:buFont typeface="Arial" panose="020B0604020202020204" pitchFamily="34" charset="0"/>
        <a:buChar char="–"/>
        <a:defRPr sz="1600" kern="1200">
          <a:solidFill>
            <a:srgbClr val="5C6063"/>
          </a:solidFill>
          <a:latin typeface="Arial"/>
          <a:ea typeface="ＭＳ Ｐゴシック" pitchFamily="1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34BBBC"/>
        </a:buClr>
        <a:buFont typeface="Arial" panose="020B0604020202020204" pitchFamily="34" charset="0"/>
        <a:buChar char="»"/>
        <a:defRPr sz="1600" kern="1200">
          <a:solidFill>
            <a:srgbClr val="5C6063"/>
          </a:solidFill>
          <a:latin typeface="Arial"/>
          <a:ea typeface="ＭＳ Ｐゴシック" pitchFamily="1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F2A93389-1208-4BCD-9059-096B77E45CA6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2163763" y="2403988"/>
            <a:ext cx="4775200" cy="17679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cap="none" dirty="0">
                <a:latin typeface="Arial Narrow" panose="020B0606020202030204" pitchFamily="34" charset="0"/>
                <a:ea typeface="ＭＳ Ｐゴシック" panose="020B0600070205080204" pitchFamily="34" charset="-128"/>
                <a:cs typeface="Arial Narrow" panose="020B0606020202030204" pitchFamily="34" charset="0"/>
              </a:rPr>
              <a:t>ACNC: the future of financial reporting </a:t>
            </a:r>
            <a:br>
              <a:rPr lang="en-US" altLang="en-US" cap="none" dirty="0">
                <a:latin typeface="Arial Narrow" panose="020B0606020202030204" pitchFamily="34" charset="0"/>
                <a:ea typeface="ＭＳ Ｐゴシック" panose="020B0600070205080204" pitchFamily="34" charset="-128"/>
                <a:cs typeface="Arial Narrow" panose="020B0606020202030204" pitchFamily="34" charset="0"/>
              </a:rPr>
            </a:br>
            <a:endParaRPr lang="en-US" altLang="en-US" cap="none" dirty="0">
              <a:latin typeface="Arial Narrow" panose="020B0606020202030204" pitchFamily="34" charset="0"/>
              <a:ea typeface="ＭＳ Ｐゴシック" panose="020B0600070205080204" pitchFamily="34" charset="-128"/>
              <a:cs typeface="Arial Narrow" panose="020B0606020202030204" pitchFamily="34" charset="0"/>
            </a:endParaRPr>
          </a:p>
        </p:txBody>
      </p:sp>
      <p:sp>
        <p:nvSpPr>
          <p:cNvPr id="11267" name="TextBox 3">
            <a:extLst>
              <a:ext uri="{FF2B5EF4-FFF2-40B4-BE49-F238E27FC236}">
                <a16:creationId xmlns:a16="http://schemas.microsoft.com/office/drawing/2014/main" id="{3943B98E-4FD1-4650-BAC5-A67C7DCF7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3763" y="4634733"/>
            <a:ext cx="7578368" cy="1809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34BBBC"/>
              </a:buClr>
              <a:buFont typeface="Arial" panose="020B0604020202020204" pitchFamily="34" charset="0"/>
              <a:buChar char="•"/>
              <a:defRPr sz="2800">
                <a:solidFill>
                  <a:srgbClr val="5C606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lr>
                <a:srgbClr val="34BBBC"/>
              </a:buClr>
              <a:buFont typeface="Arial" panose="020B0604020202020204" pitchFamily="34" charset="0"/>
              <a:buChar char="–"/>
              <a:defRPr sz="2400">
                <a:solidFill>
                  <a:srgbClr val="5C606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34BBBC"/>
              </a:buClr>
              <a:buFont typeface="Arial" panose="020B0604020202020204" pitchFamily="34" charset="0"/>
              <a:buChar char="•"/>
              <a:defRPr sz="2000">
                <a:solidFill>
                  <a:srgbClr val="5C606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4BBBC"/>
              </a:buClr>
              <a:buFont typeface="Arial" panose="020B0604020202020204" pitchFamily="34" charset="0"/>
              <a:buChar char="–"/>
              <a:defRPr sz="1600">
                <a:solidFill>
                  <a:srgbClr val="5C606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34BBBC"/>
              </a:buClr>
              <a:buFont typeface="Arial" panose="020B0604020202020204" pitchFamily="34" charset="0"/>
              <a:buChar char="»"/>
              <a:defRPr sz="1600">
                <a:solidFill>
                  <a:srgbClr val="5C606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4BBBC"/>
              </a:buClr>
              <a:buFont typeface="Arial" panose="020B0604020202020204" pitchFamily="34" charset="0"/>
              <a:buChar char="»"/>
              <a:defRPr sz="1600">
                <a:solidFill>
                  <a:srgbClr val="5C606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4BBBC"/>
              </a:buClr>
              <a:buFont typeface="Arial" panose="020B0604020202020204" pitchFamily="34" charset="0"/>
              <a:buChar char="»"/>
              <a:defRPr sz="1600">
                <a:solidFill>
                  <a:srgbClr val="5C606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4BBBC"/>
              </a:buClr>
              <a:buFont typeface="Arial" panose="020B0604020202020204" pitchFamily="34" charset="0"/>
              <a:buChar char="»"/>
              <a:defRPr sz="1600">
                <a:solidFill>
                  <a:srgbClr val="5C606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4BBBC"/>
              </a:buClr>
              <a:buFont typeface="Arial" panose="020B0604020202020204" pitchFamily="34" charset="0"/>
              <a:buChar char="»"/>
              <a:defRPr sz="1600">
                <a:solidFill>
                  <a:srgbClr val="5C606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pPr>
              <a:spcAft>
                <a:spcPts val="0"/>
              </a:spcAft>
              <a:buNone/>
            </a:pPr>
            <a:br>
              <a:rPr lang="en-US" altLang="en-US" sz="1800" dirty="0"/>
            </a:br>
            <a:r>
              <a:rPr lang="en-US" altLang="en-US" sz="1800" b="1" dirty="0"/>
              <a:t>Melville Yates </a:t>
            </a:r>
            <a:br>
              <a:rPr lang="en-US" altLang="en-US" sz="1800" dirty="0"/>
            </a:br>
            <a:r>
              <a:rPr lang="en-AU" sz="1800" dirty="0">
                <a:solidFill>
                  <a:srgbClr val="505050"/>
                </a:solidFill>
                <a:ea typeface="Calibri" panose="020F0502020204030204" pitchFamily="34" charset="0"/>
              </a:rPr>
              <a:t>Director | Reporting, Red Tape Reduction &amp; Corporate Services</a:t>
            </a:r>
            <a:endParaRPr lang="en-AU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  <a:buNone/>
            </a:pPr>
            <a:r>
              <a:rPr lang="en-AU" sz="1800" dirty="0">
                <a:solidFill>
                  <a:srgbClr val="505050"/>
                </a:solidFill>
                <a:ea typeface="Calibri" panose="020F0502020204030204" pitchFamily="34" charset="0"/>
              </a:rPr>
              <a:t>Australian Charities and Not-for-profits Commission </a:t>
            </a:r>
            <a:r>
              <a:rPr lang="en-AU" sz="1800" dirty="0">
                <a:solidFill>
                  <a:srgbClr val="0000FF"/>
                </a:solidFill>
                <a:ea typeface="Calibri" panose="020F0502020204030204" pitchFamily="34" charset="0"/>
              </a:rPr>
              <a:t>  </a:t>
            </a:r>
            <a:r>
              <a:rPr lang="en-AU" sz="1800" dirty="0">
                <a:solidFill>
                  <a:srgbClr val="505050"/>
                </a:solidFill>
                <a:ea typeface="Calibri" panose="020F0502020204030204" pitchFamily="34" charset="0"/>
              </a:rPr>
              <a:t> </a:t>
            </a:r>
            <a:endParaRPr lang="en-AU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Friday 12 April 2019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/>
          <p:cNvPicPr>
            <a:picLocks noChangeAspect="1"/>
          </p:cNvPicPr>
          <p:nvPr/>
        </p:nvPicPr>
        <p:blipFill rotWithShape="1">
          <a:blip r:embed="rId2"/>
          <a:srcRect t="2536"/>
          <a:stretch/>
        </p:blipFill>
        <p:spPr>
          <a:xfrm>
            <a:off x="1524001" y="347885"/>
            <a:ext cx="9143999" cy="5924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884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Current reporting - </a:t>
            </a:r>
            <a:r>
              <a:rPr lang="en-AU" dirty="0" err="1"/>
              <a:t>acnc</a:t>
            </a:r>
            <a:r>
              <a:rPr lang="en-AU" dirty="0"/>
              <a:t> charities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281070"/>
              </p:ext>
            </p:extLst>
          </p:nvPr>
        </p:nvGraphicFramePr>
        <p:xfrm>
          <a:off x="2210976" y="1650845"/>
          <a:ext cx="7676188" cy="3309565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919047">
                  <a:extLst>
                    <a:ext uri="{9D8B030D-6E8A-4147-A177-3AD203B41FA5}">
                      <a16:colId xmlns:a16="http://schemas.microsoft.com/office/drawing/2014/main" val="2389282727"/>
                    </a:ext>
                  </a:extLst>
                </a:gridCol>
                <a:gridCol w="1919047">
                  <a:extLst>
                    <a:ext uri="{9D8B030D-6E8A-4147-A177-3AD203B41FA5}">
                      <a16:colId xmlns:a16="http://schemas.microsoft.com/office/drawing/2014/main" val="2944799853"/>
                    </a:ext>
                  </a:extLst>
                </a:gridCol>
                <a:gridCol w="1919047">
                  <a:extLst>
                    <a:ext uri="{9D8B030D-6E8A-4147-A177-3AD203B41FA5}">
                      <a16:colId xmlns:a16="http://schemas.microsoft.com/office/drawing/2014/main" val="3803397041"/>
                    </a:ext>
                  </a:extLst>
                </a:gridCol>
                <a:gridCol w="1919047">
                  <a:extLst>
                    <a:ext uri="{9D8B030D-6E8A-4147-A177-3AD203B41FA5}">
                      <a16:colId xmlns:a16="http://schemas.microsoft.com/office/drawing/2014/main" val="240626716"/>
                    </a:ext>
                  </a:extLst>
                </a:gridCol>
              </a:tblGrid>
              <a:tr h="53389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Charity Size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>
                          <a:solidFill>
                            <a:schemeClr val="tx2"/>
                          </a:solidFill>
                        </a:rPr>
                        <a:t>Small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>
                          <a:solidFill>
                            <a:schemeClr val="tx2"/>
                          </a:solidFill>
                        </a:rPr>
                        <a:t>Medium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>
                          <a:solidFill>
                            <a:schemeClr val="tx2"/>
                          </a:solidFill>
                        </a:rPr>
                        <a:t>Large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1277329"/>
                  </a:ext>
                </a:extLst>
              </a:tr>
              <a:tr h="53389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Annual Revenue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2"/>
                          </a:solidFill>
                        </a:rPr>
                        <a:t>&lt; $250,000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2"/>
                          </a:solidFill>
                        </a:rPr>
                        <a:t>$250,</a:t>
                      </a:r>
                      <a:r>
                        <a:rPr lang="en-AU" baseline="0" dirty="0">
                          <a:solidFill>
                            <a:schemeClr val="tx2"/>
                          </a:solidFill>
                        </a:rPr>
                        <a:t>000 &gt; $1 million</a:t>
                      </a:r>
                      <a:endParaRPr lang="en-AU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2"/>
                          </a:solidFill>
                        </a:rPr>
                        <a:t>&gt;</a:t>
                      </a:r>
                      <a:r>
                        <a:rPr lang="en-AU" baseline="0" dirty="0">
                          <a:solidFill>
                            <a:schemeClr val="tx2"/>
                          </a:solidFill>
                        </a:rPr>
                        <a:t> $1 million</a:t>
                      </a:r>
                      <a:endParaRPr lang="en-AU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1697388"/>
                  </a:ext>
                </a:extLst>
              </a:tr>
              <a:tr h="53389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AIS</a:t>
                      </a:r>
                      <a:r>
                        <a:rPr lang="en-AU" baseline="0" dirty="0"/>
                        <a:t> Required?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2"/>
                          </a:solidFill>
                        </a:rPr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2"/>
                          </a:solidFill>
                        </a:rPr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2"/>
                          </a:solidFill>
                        </a:rPr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4105338"/>
                  </a:ext>
                </a:extLst>
              </a:tr>
              <a:tr h="53389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Financial report?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2"/>
                          </a:solidFill>
                        </a:rPr>
                        <a:t>Optional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2"/>
                          </a:solidFill>
                        </a:rPr>
                        <a:t>Required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2"/>
                          </a:solidFill>
                        </a:rPr>
                        <a:t>Required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4586198"/>
                  </a:ext>
                </a:extLst>
              </a:tr>
              <a:tr h="53389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Assurance?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2"/>
                          </a:solidFill>
                        </a:rPr>
                        <a:t>Optional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2"/>
                          </a:solidFill>
                        </a:rPr>
                        <a:t>Review </a:t>
                      </a:r>
                      <a:r>
                        <a:rPr lang="en-AU" baseline="0" dirty="0">
                          <a:solidFill>
                            <a:schemeClr val="tx2"/>
                          </a:solidFill>
                        </a:rPr>
                        <a:t>or audit</a:t>
                      </a:r>
                      <a:endParaRPr lang="en-AU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2"/>
                          </a:solidFill>
                        </a:rPr>
                        <a:t>Audit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9561530"/>
                  </a:ext>
                </a:extLst>
              </a:tr>
              <a:tr h="533897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Reporting method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2"/>
                          </a:solidFill>
                        </a:rPr>
                        <a:t>Cash or accrual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>
                          <a:solidFill>
                            <a:schemeClr val="tx2"/>
                          </a:solidFill>
                        </a:rPr>
                        <a:t>Accrual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solidFill>
                            <a:schemeClr val="tx2"/>
                          </a:solidFill>
                        </a:rPr>
                        <a:t>Accrual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5815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9564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Relieving the burden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  <a:p>
            <a:r>
              <a:rPr lang="en-AU" dirty="0"/>
              <a:t>Transitional reporting arrangements</a:t>
            </a:r>
          </a:p>
          <a:p>
            <a:pPr lvl="1"/>
            <a:r>
              <a:rPr lang="en-AU" dirty="0"/>
              <a:t>temporary</a:t>
            </a:r>
          </a:p>
          <a:p>
            <a:pPr lvl="1"/>
            <a:r>
              <a:rPr lang="en-AU" dirty="0"/>
              <a:t>Legislative review recommendation:</a:t>
            </a:r>
          </a:p>
          <a:p>
            <a:pPr lvl="2"/>
            <a:r>
              <a:rPr lang="en-AU" dirty="0"/>
              <a:t>Make transitional arrangements permanent	</a:t>
            </a:r>
          </a:p>
          <a:p>
            <a:r>
              <a:rPr lang="en-AU" dirty="0"/>
              <a:t>Keep working with remaining States &amp; Territory</a:t>
            </a:r>
          </a:p>
          <a:p>
            <a:r>
              <a:rPr lang="en-AU" dirty="0"/>
              <a:t>Australian Accounting Standards Board:</a:t>
            </a:r>
          </a:p>
          <a:p>
            <a:pPr lvl="1"/>
            <a:r>
              <a:rPr lang="en-AU" dirty="0"/>
              <a:t>revising the financial reporting framework</a:t>
            </a:r>
          </a:p>
          <a:p>
            <a:pPr marL="457200" lvl="1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96098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Is Current Reporting adequate?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Donor interest in performance </a:t>
            </a:r>
          </a:p>
          <a:p>
            <a:pPr lvl="1"/>
            <a:r>
              <a:rPr lang="en-AU" dirty="0"/>
              <a:t>(financial accountability)?</a:t>
            </a:r>
          </a:p>
          <a:p>
            <a:r>
              <a:rPr lang="en-AU" dirty="0"/>
              <a:t>Initiatives:</a:t>
            </a:r>
          </a:p>
          <a:p>
            <a:pPr lvl="1"/>
            <a:r>
              <a:rPr lang="en-AU" dirty="0"/>
              <a:t>Extended External Reporting</a:t>
            </a:r>
          </a:p>
          <a:p>
            <a:pPr lvl="1"/>
            <a:r>
              <a:rPr lang="en-AU" dirty="0"/>
              <a:t>Integrated Reporting</a:t>
            </a:r>
          </a:p>
          <a:p>
            <a:pPr lvl="1"/>
            <a:r>
              <a:rPr lang="en-AU" dirty="0"/>
              <a:t>Impact Reporting….</a:t>
            </a:r>
          </a:p>
          <a:p>
            <a:r>
              <a:rPr lang="en-AU" dirty="0"/>
              <a:t>Not required in Australia</a:t>
            </a:r>
          </a:p>
          <a:p>
            <a:r>
              <a:rPr lang="en-AU" dirty="0"/>
              <a:t>ACNC see value in exploring impact reporting</a:t>
            </a:r>
          </a:p>
          <a:p>
            <a:pPr lvl="1"/>
            <a:r>
              <a:rPr lang="en-AU" dirty="0"/>
              <a:t>supplement financial reporting</a:t>
            </a:r>
          </a:p>
        </p:txBody>
      </p:sp>
    </p:spTree>
    <p:extLst>
      <p:ext uri="{BB962C8B-B14F-4D97-AF65-F5344CB8AC3E}">
        <p14:creationId xmlns:p14="http://schemas.microsoft.com/office/powerpoint/2010/main" val="2639586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What’s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No current framework to support consistent recording, measuring, reporting of impact</a:t>
            </a:r>
          </a:p>
          <a:p>
            <a:endParaRPr lang="en-AU" dirty="0"/>
          </a:p>
          <a:p>
            <a:r>
              <a:rPr lang="en-AU" dirty="0"/>
              <a:t>Your journey on service performance reporting:</a:t>
            </a:r>
          </a:p>
          <a:p>
            <a:pPr lvl="1"/>
            <a:r>
              <a:rPr lang="en-AU" dirty="0"/>
              <a:t>Tier 3 and 4 – in place</a:t>
            </a:r>
          </a:p>
          <a:p>
            <a:pPr lvl="1"/>
            <a:r>
              <a:rPr lang="en-AU" dirty="0"/>
              <a:t>Tier 1 and 2 – coming</a:t>
            </a:r>
          </a:p>
          <a:p>
            <a:endParaRPr lang="en-AU" dirty="0"/>
          </a:p>
          <a:p>
            <a:r>
              <a:rPr lang="en-AU" dirty="0"/>
              <a:t>Australia has a lot to learn from you</a:t>
            </a:r>
          </a:p>
        </p:txBody>
      </p:sp>
    </p:spTree>
    <p:extLst>
      <p:ext uri="{BB962C8B-B14F-4D97-AF65-F5344CB8AC3E}">
        <p14:creationId xmlns:p14="http://schemas.microsoft.com/office/powerpoint/2010/main" val="270698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0541CAA-74D3-4CE7-B8DA-CBC3EE1CBB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157579"/>
            <a:ext cx="4847208" cy="48472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neighbours</a:t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Close proximity</a:t>
            </a:r>
          </a:p>
          <a:p>
            <a:endParaRPr lang="en-AU" dirty="0"/>
          </a:p>
          <a:p>
            <a:r>
              <a:rPr lang="en-AU" dirty="0"/>
              <a:t>Far away in our reporting journeys</a:t>
            </a:r>
          </a:p>
          <a:p>
            <a:endParaRPr lang="en-AU" dirty="0"/>
          </a:p>
          <a:p>
            <a:r>
              <a:rPr lang="en-AU" dirty="0"/>
              <a:t>New Zealand can provide insight to Australia</a:t>
            </a:r>
          </a:p>
        </p:txBody>
      </p:sp>
      <p:pic>
        <p:nvPicPr>
          <p:cNvPr id="1026" name="Picture 2" descr="https://mapsopensource.com/images/flag-of-australia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382" y="1265483"/>
            <a:ext cx="2400325" cy="1315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mapsopensource.com/images/flag-of-new-zealand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7736" y="4276818"/>
            <a:ext cx="3676529" cy="2015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4900322"/>
      </p:ext>
    </p:extLst>
  </p:cSld>
  <p:clrMapOvr>
    <a:masterClrMapping/>
  </p:clrMapOvr>
</p:sld>
</file>

<file path=ppt/theme/theme1.xml><?xml version="1.0" encoding="utf-8"?>
<a:theme xmlns:a="http://schemas.openxmlformats.org/drawingml/2006/main" name="20120814_ACNCPowerpoint">
  <a:themeElements>
    <a:clrScheme name="ACNC colour palette">
      <a:dk1>
        <a:srgbClr val="254666"/>
      </a:dk1>
      <a:lt1>
        <a:sysClr val="window" lastClr="FFFFFF"/>
      </a:lt1>
      <a:dk2>
        <a:srgbClr val="5C6063"/>
      </a:dk2>
      <a:lt2>
        <a:srgbClr val="AFE3DC"/>
      </a:lt2>
      <a:accent1>
        <a:srgbClr val="34BBBC"/>
      </a:accent1>
      <a:accent2>
        <a:srgbClr val="029181"/>
      </a:accent2>
      <a:accent3>
        <a:srgbClr val="CFE326"/>
      </a:accent3>
      <a:accent4>
        <a:srgbClr val="029FEB"/>
      </a:accent4>
      <a:accent5>
        <a:srgbClr val="006C94"/>
      </a:accent5>
      <a:accent6>
        <a:srgbClr val="2BAD29"/>
      </a:accent6>
      <a:hlink>
        <a:srgbClr val="82C624"/>
      </a:hlink>
      <a:folHlink>
        <a:srgbClr val="0291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EE72ACA484645BD705498D98ADCC7" ma:contentTypeVersion="3" ma:contentTypeDescription="Create a new document." ma:contentTypeScope="" ma:versionID="0d699cf2e20cfb43e31d01a292547570">
  <xsd:schema xmlns:xsd="http://www.w3.org/2001/XMLSchema" xmlns:xs="http://www.w3.org/2001/XMLSchema" xmlns:p="http://schemas.microsoft.com/office/2006/metadata/properties" xmlns:ns2="a3278a5f-c043-495a-b7e9-84fc803ffd42" targetNamespace="http://schemas.microsoft.com/office/2006/metadata/properties" ma:root="true" ma:fieldsID="bca8185ca81292267e9e803ae7ad960c" ns2:_="">
    <xsd:import namespace="a3278a5f-c043-495a-b7e9-84fc803ffd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278a5f-c043-495a-b7e9-84fc803ffd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41088D-D0A4-4AB4-9F07-52E8CE3EFE9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a3278a5f-c043-495a-b7e9-84fc803ffd4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1340753-9CCB-4F6D-941B-06A094E374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3278a5f-c043-495a-b7e9-84fc803ffd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BE71D18-926E-4CD5-B933-C6F8C11C12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20120814_ACNCPowerpoint</Template>
  <TotalTime>5901</TotalTime>
  <Words>172</Words>
  <Application>Microsoft Office PowerPoint</Application>
  <PresentationFormat>Widescreen</PresentationFormat>
  <Paragraphs>65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Arial Narrow</vt:lpstr>
      <vt:lpstr>Calibri</vt:lpstr>
      <vt:lpstr>20120814_ACNCPowerpoint</vt:lpstr>
      <vt:lpstr>ACNC: the future of financial reporting  </vt:lpstr>
      <vt:lpstr>PowerPoint Presentation</vt:lpstr>
      <vt:lpstr>Current reporting - acnc charities</vt:lpstr>
      <vt:lpstr>Relieving the burden</vt:lpstr>
      <vt:lpstr>Is Current Reporting adequate?</vt:lpstr>
      <vt:lpstr>What’s next?</vt:lpstr>
      <vt:lpstr>neighbours </vt:lpstr>
    </vt:vector>
  </TitlesOfParts>
  <Company>Microsoft.co.,LTD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Freedom of Information</dc:title>
  <dc:creator>Microsoft Windows XP Professional</dc:creator>
  <cp:lastModifiedBy>Sara OHara</cp:lastModifiedBy>
  <cp:revision>340</cp:revision>
  <cp:lastPrinted>2016-02-04T00:31:41Z</cp:lastPrinted>
  <dcterms:created xsi:type="dcterms:W3CDTF">2013-04-10T00:08:49Z</dcterms:created>
  <dcterms:modified xsi:type="dcterms:W3CDTF">2019-04-08T23:38:31Z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INAL advice">
    <vt:lpwstr/>
  </property>
  <property fmtid="{D5CDD505-2E9C-101B-9397-08002B2CF9AE}" pid="3" name="Date">
    <vt:lpwstr/>
  </property>
  <property fmtid="{D5CDD505-2E9C-101B-9397-08002B2CF9AE}" pid="4" name="Internal / External">
    <vt:lpwstr/>
  </property>
  <property fmtid="{D5CDD505-2E9C-101B-9397-08002B2CF9AE}" pid="5" name="Directorate">
    <vt:lpwstr/>
  </property>
  <property fmtid="{D5CDD505-2E9C-101B-9397-08002B2CF9AE}" pid="6" name="ContentTypeId">
    <vt:lpwstr>0x010100EC1EE72ACA484645BD705498D98ADCC7</vt:lpwstr>
  </property>
</Properties>
</file>